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6" r:id="rId2"/>
    <p:sldId id="366" r:id="rId3"/>
    <p:sldId id="367" r:id="rId4"/>
    <p:sldId id="384" r:id="rId5"/>
    <p:sldId id="385" r:id="rId6"/>
    <p:sldId id="361" r:id="rId7"/>
    <p:sldId id="345" r:id="rId8"/>
    <p:sldId id="349" r:id="rId9"/>
    <p:sldId id="346" r:id="rId10"/>
    <p:sldId id="330" r:id="rId11"/>
    <p:sldId id="365" r:id="rId12"/>
    <p:sldId id="356" r:id="rId13"/>
    <p:sldId id="327" r:id="rId14"/>
    <p:sldId id="364" r:id="rId15"/>
    <p:sldId id="354" r:id="rId16"/>
    <p:sldId id="362" r:id="rId17"/>
    <p:sldId id="342" r:id="rId18"/>
    <p:sldId id="326" r:id="rId19"/>
    <p:sldId id="374" r:id="rId20"/>
    <p:sldId id="375" r:id="rId21"/>
    <p:sldId id="378" r:id="rId22"/>
    <p:sldId id="379" r:id="rId23"/>
    <p:sldId id="381" r:id="rId24"/>
    <p:sldId id="386" r:id="rId25"/>
    <p:sldId id="387" r:id="rId26"/>
    <p:sldId id="3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DF0E2C-4963-400F-BAD3-4D422B30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2154A-76BC-4366-A27D-B4CDFAA04C2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1C6A-6676-4420-8ADE-8AC7AC658AC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BDD08-F83F-4F3C-A4DF-26852393379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D1B06-5467-465F-8411-6F61109F4C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aware of subluxations when they cause pain</a:t>
            </a:r>
          </a:p>
          <a:p>
            <a:pPr eaLnBrk="1" hangingPunct="1"/>
            <a:r>
              <a:rPr lang="en-US" smtClean="0"/>
              <a:t>Only about 10% of body nerves are pain-sensing</a:t>
            </a:r>
          </a:p>
          <a:p>
            <a:pPr eaLnBrk="1" hangingPunct="1"/>
            <a:r>
              <a:rPr lang="en-US" smtClean="0"/>
              <a:t>What if controlling nerve impulses were reduced to only 80% of normal?</a:t>
            </a:r>
          </a:p>
          <a:p>
            <a:pPr eaLnBrk="1" hangingPunct="1"/>
            <a:r>
              <a:rPr lang="en-US" smtClean="0"/>
              <a:t>What if distorted nerve impulses caused organs to always race at full throttle?</a:t>
            </a:r>
          </a:p>
          <a:p>
            <a:pPr eaLnBrk="1" hangingPunct="1"/>
            <a:r>
              <a:rPr lang="en-US" smtClean="0"/>
              <a:t>Subluxations that interfere with Dr. You are more serious than headaches</a:t>
            </a:r>
          </a:p>
          <a:p>
            <a:pPr eaLnBrk="1" hangingPunct="1"/>
            <a:r>
              <a:rPr lang="en-US" smtClean="0"/>
              <a:t>Could partial, long-standing nerve interference be a factor in cancer?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58622-8687-427D-BD3E-E38F8A703E0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F0618-4F16-46E4-B136-9255B701148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72CCE-9016-4B9A-996E-62E124596A2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CB253-D323-4C7D-A00A-4B009211D4B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F4E5C-3349-45F1-9CC1-F8AD22C7A80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0F0E7-E5A9-4CA1-B9B9-7DE9419A357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74553-EC97-4EC5-B5CB-B48170D5A2E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BED52-B48E-4B74-866D-E927D44F689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CF27-A1B0-41AC-AF2B-F74A60CA3DF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35481-50F9-49C7-BB60-8A4E080CC75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BED60-3183-400D-A352-ADFE333736E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15DD0-DDDC-4184-87FF-015850FCE73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9E6B2-1F8A-4239-973C-C70FC6FF50D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2FBBE-F661-420C-9D6D-9D53178BF8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04E9E-B363-42A8-AD15-C71D635B2E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A0339-71EA-47F2-B74A-56D2198BDF7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3D229-BB61-4489-BC8E-1DB1235FD84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46F54-BEC1-40C3-A4D7-007D83F3209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DF8EC-E32F-4A73-AB68-CB70647F68D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126DB-05C6-45EB-8FF8-66DC964A7E8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D6EB4-A5CA-470D-9F4D-28053AEE699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D7376-1663-4EDC-AACB-8539AE54013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03B7-F9F0-4E48-AAD7-BA4E0DDBC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F178-25B5-4834-AD4E-C9D0DC1BC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9985-8C95-4525-A89C-5C0E53B47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87FB-B679-425F-B7F8-058CE449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29B8-2678-4DA4-A1FE-DA3B05CD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0966-EEFB-43B3-A558-C2E0EEA9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06E3-F58F-42AD-B549-18ED84F15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C3BC-256A-4855-A1DC-F8612817A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F577-982B-4760-9EFD-265775445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522D-EE03-4E94-8F33-12EA983DE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AE6C-8350-46B8-BA6C-33657D33A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9676-449C-444F-98FD-679DF62D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BAEF2D4-FCB3-4D8D-9F71-E78555AF8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638800"/>
            <a:ext cx="141763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562600"/>
            <a:ext cx="1425575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6838" y="5599113"/>
            <a:ext cx="125095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/>
          </p:cNvSpPr>
          <p:nvPr/>
        </p:nvSpPr>
        <p:spPr bwMode="auto">
          <a:xfrm>
            <a:off x="914400" y="2362200"/>
            <a:ext cx="7197725" cy="36513"/>
          </a:xfrm>
          <a:prstGeom prst="rect">
            <a:avLst/>
          </a:prstGeom>
          <a:gradFill rotWithShape="0">
            <a:gsLst>
              <a:gs pos="0">
                <a:srgbClr val="8CBF2F"/>
              </a:gs>
              <a:gs pos="25906">
                <a:srgbClr val="CDECEE"/>
              </a:gs>
              <a:gs pos="49741">
                <a:srgbClr val="2B85C9"/>
              </a:gs>
              <a:gs pos="75647">
                <a:srgbClr val="F1F5BD"/>
              </a:gs>
              <a:gs pos="100000">
                <a:srgbClr val="F58E2B"/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4513" y="989013"/>
            <a:ext cx="3824287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2590800" y="2819400"/>
            <a:ext cx="3178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entury Gothic" pitchFamily="34" charset="0"/>
              </a:rPr>
              <a:t>Thank You !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2514600" y="4267200"/>
            <a:ext cx="288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bonfirehealth.com</a:t>
            </a:r>
          </a:p>
        </p:txBody>
      </p:sp>
      <p:pic>
        <p:nvPicPr>
          <p:cNvPr id="9" name="Content Placeholder 3" descr="Slide27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56388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381000" y="1219200"/>
            <a:ext cx="6248400" cy="649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32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JOINT MISALIGNMENT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 SOFT TISSUE DAMAGE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  INFLAMMATION / NERVE IRRITATION</a:t>
            </a:r>
            <a:endParaRPr lang="en-US" sz="20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0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  MUSCLE SPASM and PAIN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0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  LOST IMBIBITION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000" b="1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  JOINT FIXATION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1600" b="1" dirty="0">
              <a:latin typeface="+mn-lt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“MOVEMENT DEFICIENCY SYNDROME”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TOXIC GLOBAL PHYSIOLOGY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i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82A08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SUBLUXATION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45" name="Picture 5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810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4597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msotw9_temp0"/>
          <p:cNvPicPr>
            <a:picLocks noChangeAspect="1" noChangeArrowheads="1"/>
          </p:cNvPicPr>
          <p:nvPr/>
        </p:nvPicPr>
        <p:blipFill>
          <a:blip r:embed="rId4" cstate="print"/>
          <a:srcRect l="38853" t="26543" r="4359" b="14113"/>
          <a:stretch>
            <a:fillRect/>
          </a:stretch>
        </p:blipFill>
        <p:spPr bwMode="auto">
          <a:xfrm>
            <a:off x="6019800" y="1295400"/>
            <a:ext cx="2330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7924800" cy="7080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NERVE SUPPLY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1269" name="Picture 2" descr="C:\Users\stephen\Pictures\LUMBAR DISC\lumbar_ADR_anatomy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2438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29200" y="457200"/>
            <a:ext cx="3886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en-US" sz="6000" dirty="0">
                <a:solidFill>
                  <a:schemeClr val="bg1"/>
                </a:solidFill>
                <a:latin typeface="+mn-lt"/>
              </a:rPr>
              <a:t>Less than 10% of nerves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en-US" sz="6000" dirty="0">
                <a:solidFill>
                  <a:schemeClr val="bg1"/>
                </a:solidFill>
                <a:latin typeface="+mn-lt"/>
              </a:rPr>
              <a:t>sense 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en-US" sz="6000" dirty="0">
                <a:solidFill>
                  <a:schemeClr val="bg1"/>
                </a:solidFill>
                <a:latin typeface="+mn-lt"/>
              </a:rPr>
              <a:t>pain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953000" y="624840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Windsor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Lateral Lumbar X-Rays &amp; M.R.I</a:t>
            </a:r>
            <a:r>
              <a:rPr lang="en-US" b="1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315" name="Picture 5" descr="Black_line_normal_RLL-NO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2514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219200" y="1371600"/>
            <a:ext cx="984250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Normal</a:t>
            </a:r>
          </a:p>
        </p:txBody>
      </p:sp>
      <p:pic>
        <p:nvPicPr>
          <p:cNvPr id="13317" name="Picture 7" descr="Black_line_normal_RLL-AB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447800"/>
            <a:ext cx="24384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l-m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447800"/>
            <a:ext cx="2219325" cy="5121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6781800" y="3409950"/>
            <a:ext cx="1246188" cy="2362200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4343400" y="3302000"/>
            <a:ext cx="1289050" cy="2362200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7467600" y="1828800"/>
            <a:ext cx="1676400" cy="990600"/>
          </a:xfrm>
          <a:prstGeom prst="wedgeRectCallout">
            <a:avLst>
              <a:gd name="adj1" fmla="val -50472"/>
              <a:gd name="adj2" fmla="val 2695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“Slipped Disc” a.k.a. Disc Herniation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5562600" y="1371600"/>
            <a:ext cx="1382713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Abnormal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609600" y="457200"/>
            <a:ext cx="3279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Prior to Chiropractic Care:</a:t>
            </a:r>
          </a:p>
          <a:p>
            <a:pPr algn="ctr"/>
            <a:r>
              <a:rPr lang="en-US">
                <a:latin typeface="Calibri" pitchFamily="34" charset="0"/>
              </a:rPr>
              <a:t>“Pre” MRI</a:t>
            </a:r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 rot="10800000" flipV="1">
            <a:off x="5181600" y="457200"/>
            <a:ext cx="30702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After Chiropractic Care:</a:t>
            </a:r>
          </a:p>
          <a:p>
            <a:pPr algn="ctr"/>
            <a:r>
              <a:rPr lang="en-US">
                <a:latin typeface="Calibri" pitchFamily="34" charset="0"/>
              </a:rPr>
              <a:t>“Post” MRI </a:t>
            </a:r>
          </a:p>
        </p:txBody>
      </p:sp>
      <p:cxnSp>
        <p:nvCxnSpPr>
          <p:cNvPr id="14340" name="AutoShape 20"/>
          <p:cNvCxnSpPr>
            <a:cxnSpLocks noChangeShapeType="1"/>
          </p:cNvCxnSpPr>
          <p:nvPr/>
        </p:nvCxnSpPr>
        <p:spPr bwMode="auto">
          <a:xfrm>
            <a:off x="1774825" y="914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1" name="AutoShape 21"/>
          <p:cNvCxnSpPr>
            <a:cxnSpLocks noChangeShapeType="1"/>
          </p:cNvCxnSpPr>
          <p:nvPr/>
        </p:nvCxnSpPr>
        <p:spPr bwMode="auto">
          <a:xfrm>
            <a:off x="1774825" y="914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2" name="AutoShape 22"/>
          <p:cNvCxnSpPr>
            <a:cxnSpLocks noChangeShapeType="1"/>
          </p:cNvCxnSpPr>
          <p:nvPr/>
        </p:nvCxnSpPr>
        <p:spPr bwMode="auto">
          <a:xfrm>
            <a:off x="1774825" y="914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343" name="Picture 52" descr="Pre - M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946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3" descr="Post M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43434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>
          <a:xfrm>
            <a:off x="2438400" y="3733800"/>
            <a:ext cx="977900" cy="484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629400" y="4114800"/>
            <a:ext cx="977900" cy="484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b="1" smtClean="0"/>
              <a:t>ALLOPATHIC OPTIONS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400800" cy="4495800"/>
          </a:xfrm>
          <a:solidFill>
            <a:srgbClr val="0070C0"/>
          </a:solidFill>
        </p:spPr>
        <p:txBody>
          <a:bodyPr/>
          <a:lstStyle/>
          <a:p>
            <a:pPr lvl="1" algn="l">
              <a:buFont typeface="Arial" charset="0"/>
              <a:buChar char="•"/>
            </a:pPr>
            <a:endParaRPr lang="en-US" b="1" smtClean="0">
              <a:solidFill>
                <a:schemeClr val="bg1"/>
              </a:solidFill>
            </a:endParaRP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HEAT AND BED REST 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rgbClr val="FFFF00"/>
                </a:solidFill>
              </a:rPr>
              <a:t>DRUGS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PHYSICAL THERAPY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STEROID INJECTIONS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PAIN MANAGEMENT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SURGERY</a:t>
            </a:r>
          </a:p>
          <a:p>
            <a:pPr lvl="1" algn="l">
              <a:buFont typeface="Arial" charset="0"/>
              <a:buChar char="•"/>
            </a:pPr>
            <a:r>
              <a:rPr lang="en-US" b="1" i="1" smtClean="0">
                <a:solidFill>
                  <a:schemeClr val="bg1"/>
                </a:solidFill>
              </a:rPr>
              <a:t> ALTERNATIVE</a:t>
            </a:r>
            <a:r>
              <a:rPr lang="en-US" b="1" smtClean="0">
                <a:solidFill>
                  <a:schemeClr val="bg1"/>
                </a:solidFill>
              </a:rPr>
              <a:t> THERAPIES?</a:t>
            </a:r>
          </a:p>
          <a:p>
            <a:pPr lvl="1" algn="l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b="1" smtClean="0"/>
              <a:t>ALLOPATHIC OPTIONS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400800" cy="4495800"/>
          </a:xfrm>
          <a:solidFill>
            <a:srgbClr val="0070C0"/>
          </a:solidFill>
        </p:spPr>
        <p:txBody>
          <a:bodyPr/>
          <a:lstStyle/>
          <a:p>
            <a:pPr lvl="1" algn="l">
              <a:buFont typeface="Arial" charset="0"/>
              <a:buChar char="•"/>
            </a:pPr>
            <a:endParaRPr lang="en-US" b="1" smtClean="0">
              <a:solidFill>
                <a:schemeClr val="bg1"/>
              </a:solidFill>
            </a:endParaRP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HEAT AND BED REST 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DRUGS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PHYSICAL THERAPY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STEROID INJECTIONS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PAIN MANAGEMENT</a:t>
            </a:r>
          </a:p>
          <a:p>
            <a:pPr lvl="1" algn="l"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rgbClr val="FFFF00"/>
                </a:solidFill>
              </a:rPr>
              <a:t>SURGERY</a:t>
            </a:r>
          </a:p>
          <a:p>
            <a:pPr lvl="1" algn="l">
              <a:buFont typeface="Arial" charset="0"/>
              <a:buChar char="•"/>
            </a:pPr>
            <a:r>
              <a:rPr lang="en-US" b="1" i="1" smtClean="0">
                <a:solidFill>
                  <a:schemeClr val="bg1"/>
                </a:solidFill>
              </a:rPr>
              <a:t> ALTERNATIVE</a:t>
            </a:r>
            <a:r>
              <a:rPr lang="en-US" b="1" smtClean="0">
                <a:solidFill>
                  <a:schemeClr val="bg1"/>
                </a:solidFill>
              </a:rPr>
              <a:t> THERAPIES?</a:t>
            </a:r>
          </a:p>
          <a:p>
            <a:pPr lvl="1" algn="l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6" descr="C:\Users\stephen\Pictures\LUMBAR DISC\smart-fig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stephen\Pictures\LUMBAR DISC\lumbarsurger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"/>
            <a:ext cx="2555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stephen\Pictures\LUMBAR DISC\smart-fig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187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stephen\Pictures\LUMBAR DISC\smart-fig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124200"/>
            <a:ext cx="3459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Users\stephen\Pictures\LUMBAR DISC\DSCN78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962400"/>
            <a:ext cx="3000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2133600" y="457200"/>
            <a:ext cx="4430713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SURGERY?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Ask Questions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783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are the </a:t>
            </a:r>
            <a:r>
              <a:rPr lang="en-US" b="1" smtClean="0"/>
              <a:t>RISKS</a:t>
            </a:r>
            <a:r>
              <a:rPr lang="en-US" smtClean="0"/>
              <a:t> of this procedure?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/>
              <a:t>COSTS</a:t>
            </a:r>
            <a:r>
              <a:rPr lang="en-US" smtClean="0"/>
              <a:t> involved?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are my expected </a:t>
            </a:r>
            <a:r>
              <a:rPr lang="en-US" b="1" smtClean="0"/>
              <a:t>OUTCOMES</a:t>
            </a:r>
            <a:r>
              <a:rPr lang="en-US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May I </a:t>
            </a:r>
            <a:r>
              <a:rPr lang="en-US" b="1" smtClean="0"/>
              <a:t>INTERVIEW</a:t>
            </a:r>
            <a:r>
              <a:rPr lang="en-US" smtClean="0"/>
              <a:t> 10 of your patients?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does the </a:t>
            </a:r>
            <a:r>
              <a:rPr lang="en-US" b="1" smtClean="0"/>
              <a:t>RESEARCH</a:t>
            </a:r>
            <a:r>
              <a:rPr lang="en-US" smtClean="0"/>
              <a:t> say?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are my </a:t>
            </a:r>
            <a:r>
              <a:rPr lang="en-US" b="1" smtClean="0"/>
              <a:t>OPTIONS</a:t>
            </a:r>
            <a:r>
              <a:rPr lang="en-US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 this treating my symptoms or correcting the </a:t>
            </a:r>
            <a:r>
              <a:rPr lang="en-US" b="1" smtClean="0"/>
              <a:t>CAUSE</a:t>
            </a:r>
            <a:r>
              <a:rPr lang="en-US" smtClean="0"/>
              <a:t> of my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</a:rPr>
              <a:t>  3 LEGGED STOOL</a:t>
            </a:r>
          </a:p>
        </p:txBody>
      </p:sp>
      <p:pic>
        <p:nvPicPr>
          <p:cNvPr id="19459" name="Content Placeholder 3" descr="3LeggedStool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962400" cy="396240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81000" y="2667000"/>
            <a:ext cx="45656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/>
              <a:t>Adjustments in Rhythm</a:t>
            </a:r>
          </a:p>
          <a:p>
            <a:pPr marL="342900" indent="-342900">
              <a:buFontTx/>
              <a:buAutoNum type="arabicPeriod"/>
            </a:pPr>
            <a:endParaRPr lang="en-US" sz="2800" b="1"/>
          </a:p>
          <a:p>
            <a:pPr marL="342900" indent="-342900">
              <a:buFontTx/>
              <a:buAutoNum type="arabicPeriod"/>
            </a:pPr>
            <a:r>
              <a:rPr lang="en-US" sz="2800" b="1"/>
              <a:t>Break Bad Habits</a:t>
            </a:r>
          </a:p>
          <a:p>
            <a:pPr marL="342900" indent="-342900">
              <a:buFontTx/>
              <a:buAutoNum type="arabicPeriod"/>
            </a:pPr>
            <a:endParaRPr lang="en-US" sz="2800" b="1"/>
          </a:p>
          <a:p>
            <a:pPr marL="342900" indent="-342900">
              <a:buFontTx/>
              <a:buAutoNum type="arabicPeriod"/>
            </a:pPr>
            <a:r>
              <a:rPr lang="en-US" sz="2800" b="1"/>
              <a:t>Exercise to Strengthen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02161" y="634206"/>
            <a:ext cx="5029200" cy="27432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Bullet Proof </a:t>
            </a:r>
            <a:br>
              <a:rPr lang="en-US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Advanced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Spinal Care 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Class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-2345" y="3657600"/>
            <a:ext cx="4953000" cy="1143000"/>
          </a:xfrm>
        </p:spPr>
        <p:txBody>
          <a:bodyPr/>
          <a:lstStyle/>
          <a:p>
            <a:r>
              <a:rPr lang="en-US" sz="2400" dirty="0" smtClean="0"/>
              <a:t>featuring</a:t>
            </a:r>
          </a:p>
          <a:p>
            <a:r>
              <a:rPr lang="en-US" dirty="0" smtClean="0"/>
              <a:t>Dr. Stephen </a:t>
            </a:r>
            <a:r>
              <a:rPr lang="en-US" dirty="0" err="1" smtClean="0"/>
              <a:t>Franson</a:t>
            </a:r>
            <a:endParaRPr lang="en-US" dirty="0" smtClean="0"/>
          </a:p>
        </p:txBody>
      </p:sp>
      <p:pic>
        <p:nvPicPr>
          <p:cNvPr id="2052" name="Picture 3" descr="ima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1066800"/>
            <a:ext cx="4227512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791200"/>
            <a:ext cx="23876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4" name="Picture 6" descr="FFC Full-Logo-Transparen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505450"/>
            <a:ext cx="236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solidFill>
            <a:srgbClr val="0070C0"/>
          </a:solidFill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Century Gothic" pitchFamily="34" charset="0"/>
              </a:rPr>
              <a:t>CORRECTIVE CARE</a:t>
            </a:r>
          </a:p>
        </p:txBody>
      </p:sp>
      <p:sp>
        <p:nvSpPr>
          <p:cNvPr id="20483" name="Subtitle 5"/>
          <p:cNvSpPr>
            <a:spLocks noGrp="1"/>
          </p:cNvSpPr>
          <p:nvPr>
            <p:ph type="subTitle" idx="1"/>
          </p:nvPr>
        </p:nvSpPr>
        <p:spPr>
          <a:xfrm>
            <a:off x="3200400" y="2895600"/>
            <a:ext cx="5334000" cy="2362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 </a:t>
            </a:r>
            <a:r>
              <a:rPr lang="en-US" sz="3600" smtClean="0">
                <a:latin typeface="Century Gothic" pitchFamily="34" charset="0"/>
              </a:rPr>
              <a:t>Specific Adjustments</a:t>
            </a:r>
          </a:p>
          <a:p>
            <a:pPr algn="l">
              <a:buFontTx/>
              <a:buChar char="•"/>
            </a:pPr>
            <a:r>
              <a:rPr lang="en-US" sz="3600" smtClean="0">
                <a:latin typeface="Century Gothic" pitchFamily="34" charset="0"/>
              </a:rPr>
              <a:t> Correct Cause</a:t>
            </a:r>
          </a:p>
          <a:p>
            <a:pPr algn="l">
              <a:buFontTx/>
              <a:buChar char="•"/>
            </a:pPr>
            <a:r>
              <a:rPr lang="en-US" sz="3600" smtClean="0">
                <a:latin typeface="Century Gothic" pitchFamily="34" charset="0"/>
              </a:rPr>
              <a:t> In Rhythm</a:t>
            </a:r>
          </a:p>
        </p:txBody>
      </p:sp>
      <p:pic>
        <p:nvPicPr>
          <p:cNvPr id="20484" name="Picture 2" descr="C:\Users\stephen\Desktop\bonfire-flame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2011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819400" y="5638800"/>
            <a:ext cx="331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“I’ve tried everything...”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solidFill>
            <a:srgbClr val="0070C0"/>
          </a:solidFill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Century Gothic" pitchFamily="34" charset="0"/>
              </a:rPr>
              <a:t>CORRECT HABITS</a:t>
            </a: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>
          <a:xfrm>
            <a:off x="3200400" y="2895600"/>
            <a:ext cx="5334000" cy="2362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 </a:t>
            </a:r>
            <a:r>
              <a:rPr lang="en-US" sz="3600" smtClean="0">
                <a:latin typeface="Century Gothic" pitchFamily="34" charset="0"/>
              </a:rPr>
              <a:t>Mindfulness</a:t>
            </a:r>
          </a:p>
          <a:p>
            <a:pPr algn="l">
              <a:buFontTx/>
              <a:buChar char="•"/>
            </a:pPr>
            <a:r>
              <a:rPr lang="en-US" sz="3600" smtClean="0">
                <a:latin typeface="Century Gothic" pitchFamily="34" charset="0"/>
              </a:rPr>
              <a:t> Consistency</a:t>
            </a:r>
          </a:p>
          <a:p>
            <a:pPr algn="l">
              <a:buFontTx/>
              <a:buChar char="•"/>
            </a:pPr>
            <a:r>
              <a:rPr lang="en-US" sz="3600" smtClean="0">
                <a:latin typeface="Century Gothic" pitchFamily="34" charset="0"/>
              </a:rPr>
              <a:t> Sit, Stand, Sleep</a:t>
            </a:r>
          </a:p>
        </p:txBody>
      </p:sp>
      <p:pic>
        <p:nvPicPr>
          <p:cNvPr id="21508" name="Picture 2" descr="C:\Users\stephen\Desktop\bonfire-flame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2011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371600" y="5638800"/>
            <a:ext cx="631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“If you keep doing what you’ve been doing...”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solidFill>
            <a:srgbClr val="0070C0"/>
          </a:solidFill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Century Gothic" pitchFamily="34" charset="0"/>
              </a:rPr>
              <a:t>PROPER EXERCISE</a:t>
            </a:r>
          </a:p>
        </p:txBody>
      </p:sp>
      <p:sp>
        <p:nvSpPr>
          <p:cNvPr id="22531" name="Subtitle 5"/>
          <p:cNvSpPr>
            <a:spLocks noGrp="1"/>
          </p:cNvSpPr>
          <p:nvPr>
            <p:ph type="subTitle" idx="1"/>
          </p:nvPr>
        </p:nvSpPr>
        <p:spPr>
          <a:xfrm>
            <a:off x="3200400" y="2895600"/>
            <a:ext cx="5334000" cy="2362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 </a:t>
            </a:r>
            <a:r>
              <a:rPr lang="en-US" sz="3600" smtClean="0">
                <a:latin typeface="Century Gothic" pitchFamily="34" charset="0"/>
              </a:rPr>
              <a:t>Functional</a:t>
            </a:r>
          </a:p>
          <a:p>
            <a:pPr algn="l">
              <a:buFontTx/>
              <a:buChar char="•"/>
            </a:pPr>
            <a:r>
              <a:rPr lang="en-US" sz="3600" smtClean="0">
                <a:latin typeface="Century Gothic" pitchFamily="34" charset="0"/>
              </a:rPr>
              <a:t> Technique</a:t>
            </a:r>
          </a:p>
          <a:p>
            <a:pPr algn="l">
              <a:buFontTx/>
              <a:buChar char="•"/>
            </a:pPr>
            <a:r>
              <a:rPr lang="en-US" sz="3600" smtClean="0">
                <a:latin typeface="Century Gothic" pitchFamily="34" charset="0"/>
              </a:rPr>
              <a:t> Targeted</a:t>
            </a:r>
          </a:p>
        </p:txBody>
      </p:sp>
      <p:pic>
        <p:nvPicPr>
          <p:cNvPr id="22532" name="Picture 2" descr="C:\Users\stephen\Desktop\bonfire-flame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2011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209800" y="5867400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“Train movements, not muscles.”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</a:rPr>
              <a:t>  3 LEGGED STOOL</a:t>
            </a:r>
          </a:p>
        </p:txBody>
      </p:sp>
      <p:pic>
        <p:nvPicPr>
          <p:cNvPr id="23555" name="Content Placeholder 3" descr="3LeggedStool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962400" cy="3962400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81000" y="2667000"/>
            <a:ext cx="45656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/>
              <a:t>Adjustments in Rhythm</a:t>
            </a:r>
          </a:p>
          <a:p>
            <a:pPr marL="342900" indent="-342900">
              <a:buFontTx/>
              <a:buAutoNum type="arabicPeriod"/>
            </a:pPr>
            <a:endParaRPr lang="en-US" sz="2800" b="1"/>
          </a:p>
          <a:p>
            <a:pPr marL="342900" indent="-342900">
              <a:buFontTx/>
              <a:buAutoNum type="arabicPeriod"/>
            </a:pPr>
            <a:r>
              <a:rPr lang="en-US" sz="2800" b="1"/>
              <a:t>Break Bad Habits</a:t>
            </a:r>
          </a:p>
          <a:p>
            <a:pPr marL="342900" indent="-342900">
              <a:buFontTx/>
              <a:buAutoNum type="arabicPeriod"/>
            </a:pPr>
            <a:endParaRPr lang="en-US" sz="2800" b="1"/>
          </a:p>
          <a:p>
            <a:pPr marL="342900" indent="-342900">
              <a:buFontTx/>
              <a:buAutoNum type="arabicPeriod"/>
            </a:pPr>
            <a:r>
              <a:rPr lang="en-US" sz="2800" b="1"/>
              <a:t>Exercise to Strengthen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solidFill>
            <a:srgbClr val="0070C0"/>
          </a:solidFill>
        </p:spPr>
        <p:txBody>
          <a:bodyPr/>
          <a:lstStyle/>
          <a:p>
            <a:r>
              <a:rPr lang="en-US" sz="5400" b="1" smtClean="0">
                <a:solidFill>
                  <a:schemeClr val="bg1"/>
                </a:solidFill>
              </a:rPr>
              <a:t>4 Pit Classes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8229600" cy="3200400"/>
          </a:xfrm>
        </p:spPr>
        <p:txBody>
          <a:bodyPr/>
          <a:lstStyle/>
          <a:p>
            <a:pPr marL="514350" indent="-514350" algn="l">
              <a:buFontTx/>
              <a:buAutoNum type="arabicPeriod"/>
            </a:pPr>
            <a:r>
              <a:rPr lang="en-US" smtClean="0"/>
              <a:t>Spinal Assessment</a:t>
            </a:r>
          </a:p>
          <a:p>
            <a:pPr marL="514350" indent="-514350" algn="l">
              <a:buFontTx/>
              <a:buAutoNum type="arabicPeriod"/>
            </a:pPr>
            <a:r>
              <a:rPr lang="en-US" smtClean="0"/>
              <a:t>Warm-up / Cool Down and Flexibility</a:t>
            </a:r>
          </a:p>
          <a:p>
            <a:pPr marL="514350" indent="-514350" algn="l">
              <a:buFontTx/>
              <a:buAutoNum type="arabicPeriod"/>
            </a:pPr>
            <a:r>
              <a:rPr lang="en-US" smtClean="0"/>
              <a:t>Level 1 Core Strengthening</a:t>
            </a:r>
          </a:p>
          <a:p>
            <a:pPr marL="514350" indent="-514350" algn="l">
              <a:buFontTx/>
              <a:buAutoNum type="arabicPeriod"/>
            </a:pPr>
            <a:r>
              <a:rPr lang="en-US" smtClean="0"/>
              <a:t>Level 2 Core Strengthening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2225"/>
            <a:ext cx="9296400" cy="697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4"/>
          <p:cNvSpPr>
            <a:spLocks noGrp="1"/>
          </p:cNvSpPr>
          <p:nvPr>
            <p:ph type="subTitle" idx="1"/>
          </p:nvPr>
        </p:nvSpPr>
        <p:spPr>
          <a:xfrm>
            <a:off x="3124200" y="1828800"/>
            <a:ext cx="6019800" cy="40386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b="1" smtClean="0"/>
              <a:t> Understanding Back Pain</a:t>
            </a:r>
          </a:p>
          <a:p>
            <a:pPr algn="l">
              <a:buFontTx/>
              <a:buChar char="•"/>
            </a:pPr>
            <a:endParaRPr lang="en-US" b="1" smtClean="0"/>
          </a:p>
          <a:p>
            <a:pPr algn="l">
              <a:buFontTx/>
              <a:buChar char="•"/>
            </a:pPr>
            <a:r>
              <a:rPr lang="en-US" b="1" smtClean="0"/>
              <a:t> What CAUSES Back Pain</a:t>
            </a:r>
          </a:p>
          <a:p>
            <a:pPr algn="l">
              <a:buFontTx/>
              <a:buChar char="•"/>
            </a:pPr>
            <a:endParaRPr lang="en-US" b="1" smtClean="0"/>
          </a:p>
          <a:p>
            <a:pPr algn="l">
              <a:buFontTx/>
              <a:buChar char="•"/>
            </a:pPr>
            <a:r>
              <a:rPr lang="en-US" b="1" smtClean="0"/>
              <a:t> What can you do to STOP IT</a:t>
            </a:r>
          </a:p>
          <a:p>
            <a:pPr algn="l">
              <a:buFontTx/>
              <a:buChar char="•"/>
            </a:pPr>
            <a:endParaRPr lang="en-US" smtClean="0"/>
          </a:p>
          <a:p>
            <a:pPr algn="l">
              <a:buFontTx/>
              <a:buChar char="•"/>
            </a:pPr>
            <a:endParaRPr lang="en-US" smtClean="0"/>
          </a:p>
        </p:txBody>
      </p:sp>
      <p:pic>
        <p:nvPicPr>
          <p:cNvPr id="3075" name="Picture 6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29035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</a:rPr>
              <a:t>  3 LEGGED STOOL</a:t>
            </a:r>
          </a:p>
        </p:txBody>
      </p:sp>
      <p:pic>
        <p:nvPicPr>
          <p:cNvPr id="4099" name="Content Placeholder 3" descr="3LeggedStool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962400" cy="39624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81000" y="2667000"/>
            <a:ext cx="45656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/>
              <a:t>Adjustments in Rhythm</a:t>
            </a:r>
          </a:p>
          <a:p>
            <a:pPr marL="342900" indent="-342900">
              <a:buFontTx/>
              <a:buAutoNum type="arabicPeriod"/>
            </a:pPr>
            <a:endParaRPr lang="en-US" sz="2800" b="1"/>
          </a:p>
          <a:p>
            <a:pPr marL="342900" indent="-342900">
              <a:buFontTx/>
              <a:buAutoNum type="arabicPeriod"/>
            </a:pPr>
            <a:r>
              <a:rPr lang="en-US" sz="2800" b="1"/>
              <a:t>Break Bad Habits</a:t>
            </a:r>
          </a:p>
          <a:p>
            <a:pPr marL="342900" indent="-342900">
              <a:buFontTx/>
              <a:buAutoNum type="arabicPeriod"/>
            </a:pPr>
            <a:endParaRPr lang="en-US" sz="2800" b="1"/>
          </a:p>
          <a:p>
            <a:pPr marL="342900" indent="-342900">
              <a:buFontTx/>
              <a:buAutoNum type="arabicPeriod"/>
            </a:pPr>
            <a:r>
              <a:rPr lang="en-US" sz="2800" b="1"/>
              <a:t>Exercise to Strengthen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sz="6600" b="1" smtClean="0"/>
              <a:t>How bad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6388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4" descr="i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609600"/>
            <a:ext cx="42243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502920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LOW BACK  PAIN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TIGHT MUSCLES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LOST R.O.M.</a:t>
            </a:r>
            <a:endParaRPr lang="en-US" sz="66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STIFFNESS</a:t>
            </a:r>
            <a:r>
              <a:rPr lang="en-US" sz="1600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LEG PAIN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SWELLING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BURNING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NUMBNESS</a:t>
            </a:r>
          </a:p>
          <a:p>
            <a:pPr eaLnBrk="0" hangingPunct="0">
              <a:spcBef>
                <a:spcPct val="50000"/>
              </a:spcBef>
            </a:pPr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</a:rPr>
              <a:t>SCIATICA</a:t>
            </a:r>
          </a:p>
        </p:txBody>
      </p:sp>
      <p:pic>
        <p:nvPicPr>
          <p:cNvPr id="8" name="Picture 5" descr="scia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0907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llustration of sciatica"/>
          <p:cNvPicPr>
            <a:picLocks noChangeAspect="1" noChangeArrowheads="1"/>
          </p:cNvPicPr>
          <p:nvPr/>
        </p:nvPicPr>
        <p:blipFill>
          <a:blip r:embed="rId4" cstate="print"/>
          <a:srcRect l="49422" r="7777" b="18074"/>
          <a:stretch>
            <a:fillRect/>
          </a:stretch>
        </p:blipFill>
        <p:spPr bwMode="auto">
          <a:xfrm>
            <a:off x="5638800" y="1447800"/>
            <a:ext cx="32702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04800" y="1600200"/>
            <a:ext cx="2133600" cy="5257800"/>
          </a:xfrm>
          <a:prstGeom prst="wedgeRectCallout">
            <a:avLst>
              <a:gd name="adj1" fmla="val 110704"/>
              <a:gd name="adj2" fmla="val -308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Sciatic Nerve irritation causing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pain,  numbness and tingling into your buttocks, legs and feet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bg1"/>
                </a:solidFill>
              </a:rPr>
              <a:t>Disc Herniation</a:t>
            </a:r>
          </a:p>
        </p:txBody>
      </p:sp>
      <p:pic>
        <p:nvPicPr>
          <p:cNvPr id="8195" name="Content Placeholder 5" descr="get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76400"/>
            <a:ext cx="4448175" cy="4751388"/>
          </a:xfrm>
        </p:spPr>
      </p:pic>
      <p:pic>
        <p:nvPicPr>
          <p:cNvPr id="8196" name="Picture 6" descr="lumbar_herniation_cause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3" descr="C:\Users\stephen\Pictures\LUMBAR DISC\lumbar_ADR_anatom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:\Users\stephen\Pictures\LUMBAR DISC\lumbar_ADR_anatomy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524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452</Words>
  <Application>Microsoft Office PowerPoint</Application>
  <PresentationFormat>On-screen Show (4:3)</PresentationFormat>
  <Paragraphs>151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Bullet Proof  Advanced Spinal Care  Class</vt:lpstr>
      <vt:lpstr>PowerPoint Presentation</vt:lpstr>
      <vt:lpstr>  3 LEGGED STOOL</vt:lpstr>
      <vt:lpstr>How bad is it?</vt:lpstr>
      <vt:lpstr>PowerPoint Presentation</vt:lpstr>
      <vt:lpstr>SCIATICA</vt:lpstr>
      <vt:lpstr>Disc Herniation</vt:lpstr>
      <vt:lpstr>PowerPoint Presentation</vt:lpstr>
      <vt:lpstr>PowerPoint Presentation</vt:lpstr>
      <vt:lpstr>PowerPoint Presentation</vt:lpstr>
      <vt:lpstr>PowerPoint Presentation</vt:lpstr>
      <vt:lpstr>Lateral Lumbar X-Rays &amp; M.R.I.</vt:lpstr>
      <vt:lpstr>PowerPoint Presentation</vt:lpstr>
      <vt:lpstr>ALLOPATHIC OPTIONS</vt:lpstr>
      <vt:lpstr>ALLOPATHIC OPTIONS</vt:lpstr>
      <vt:lpstr>PowerPoint Presentation</vt:lpstr>
      <vt:lpstr>Ask Questions</vt:lpstr>
      <vt:lpstr>  3 LEGGED STOOL</vt:lpstr>
      <vt:lpstr>CORRECTIVE CARE</vt:lpstr>
      <vt:lpstr>CORRECT HABITS</vt:lpstr>
      <vt:lpstr>PROPER EXERCISE</vt:lpstr>
      <vt:lpstr>  3 LEGGED STOOL</vt:lpstr>
      <vt:lpstr>4 Pit Classes</vt:lpstr>
      <vt:lpstr>PowerPoint Presentation</vt:lpstr>
      <vt:lpstr>PowerPoint Presentation</vt:lpstr>
    </vt:vector>
  </TitlesOfParts>
  <Company>Stephen Franson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Franson</dc:creator>
  <cp:lastModifiedBy>sheila</cp:lastModifiedBy>
  <cp:revision>125</cp:revision>
  <dcterms:created xsi:type="dcterms:W3CDTF">2005-10-12T11:12:28Z</dcterms:created>
  <dcterms:modified xsi:type="dcterms:W3CDTF">2014-01-28T00:54:22Z</dcterms:modified>
</cp:coreProperties>
</file>